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0" r:id="rId54"/>
    <p:sldId id="271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  <p:sldId id="281" r:id="rId65"/>
    <p:sldId id="282" r:id="rId66"/>
    <p:sldId id="283" r:id="rId67"/>
    <p:sldId id="284" r:id="rId68"/>
    <p:sldId id="285" r:id="rId69"/>
    <p:sldId id="286" r:id="rId70"/>
    <p:sldId id="287" r:id="rId71"/>
    <p:sldId id="288" r:id="rId72"/>
    <p:sldId id="289" r:id="rId73"/>
    <p:sldId id="290" r:id="rId7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libri (MS)" charset="1" panose="020F0502020204030204"/>
      <p:regular r:id="rId10"/>
    </p:embeddedFont>
    <p:embeddedFont>
      <p:font typeface="Calibri (MS) Bold" charset="1" panose="020F0702030404030204"/>
      <p:regular r:id="rId11"/>
    </p:embeddedFont>
    <p:embeddedFont>
      <p:font typeface="Calibri (MS) Italics" charset="1" panose="020F05020202040A0204"/>
      <p:regular r:id="rId12"/>
    </p:embeddedFont>
    <p:embeddedFont>
      <p:font typeface="Calibri (MS) Bold Italics" charset="1" panose="020F07020304040A0204"/>
      <p:regular r:id="rId13"/>
    </p:embeddedFont>
    <p:embeddedFont>
      <p:font typeface="Calibri (MS) Light" charset="1" panose="020F0302020204030204"/>
      <p:regular r:id="rId14"/>
    </p:embeddedFont>
    <p:embeddedFont>
      <p:font typeface="Calibri (MS) Light Italics" charset="1" panose="020F0302020204030204"/>
      <p:regular r:id="rId15"/>
    </p:embeddedFont>
    <p:embeddedFont>
      <p:font typeface="Agrandir Narrow" charset="1" panose="00000506000000000000"/>
      <p:regular r:id="rId16"/>
    </p:embeddedFont>
    <p:embeddedFont>
      <p:font typeface="Agrandir Narrow Bold" charset="1" panose="00000806000000000000"/>
      <p:regular r:id="rId17"/>
    </p:embeddedFont>
    <p:embeddedFont>
      <p:font typeface="Agrandir Narrow Italics" charset="1" panose="00000506000000000000"/>
      <p:regular r:id="rId18"/>
    </p:embeddedFont>
    <p:embeddedFont>
      <p:font typeface="Agrandir Narrow Bold Italics" charset="1" panose="00000806000000000000"/>
      <p:regular r:id="rId19"/>
    </p:embeddedFont>
    <p:embeddedFont>
      <p:font typeface="Agrandir Narrow Thin" charset="1" panose="00000206000000000000"/>
      <p:regular r:id="rId20"/>
    </p:embeddedFont>
    <p:embeddedFont>
      <p:font typeface="Agrandir Narrow Thin Italics" charset="1" panose="00000206000000000000"/>
      <p:regular r:id="rId21"/>
    </p:embeddedFont>
    <p:embeddedFont>
      <p:font typeface="Agrandir Narrow Medium" charset="1" panose="00000606000000000000"/>
      <p:regular r:id="rId22"/>
    </p:embeddedFont>
    <p:embeddedFont>
      <p:font typeface="Agrandir Narrow Medium Italics" charset="1" panose="00000606000000000000"/>
      <p:regular r:id="rId23"/>
    </p:embeddedFont>
    <p:embeddedFont>
      <p:font typeface="Agrandir Narrow Ultra-Bold" charset="1" panose="00000906000000000000"/>
      <p:regular r:id="rId24"/>
    </p:embeddedFont>
    <p:embeddedFont>
      <p:font typeface="Agrandir Narrow Ultra-Bold Italics" charset="1" panose="00000906000000000000"/>
      <p:regular r:id="rId25"/>
    </p:embeddedFont>
    <p:embeddedFont>
      <p:font typeface="Agrandir Narrow Heavy" charset="1" panose="00000A06000000000000"/>
      <p:regular r:id="rId26"/>
    </p:embeddedFont>
    <p:embeddedFont>
      <p:font typeface="Agrandir Narrow Heavy Italics" charset="1" panose="00000A06000000000000"/>
      <p:regular r:id="rId27"/>
    </p:embeddedFont>
    <p:embeddedFont>
      <p:font typeface="Open Sauce" charset="1" panose="00000500000000000000"/>
      <p:regular r:id="rId28"/>
    </p:embeddedFont>
    <p:embeddedFont>
      <p:font typeface="Open Sauce Bold" charset="1" panose="00000800000000000000"/>
      <p:regular r:id="rId29"/>
    </p:embeddedFont>
    <p:embeddedFont>
      <p:font typeface="Open Sauce Italics" charset="1" panose="00000500000000000000"/>
      <p:regular r:id="rId30"/>
    </p:embeddedFont>
    <p:embeddedFont>
      <p:font typeface="Open Sauce Bold Italics" charset="1" panose="00000800000000000000"/>
      <p:regular r:id="rId31"/>
    </p:embeddedFont>
    <p:embeddedFont>
      <p:font typeface="Open Sauce Light" charset="1" panose="00000400000000000000"/>
      <p:regular r:id="rId32"/>
    </p:embeddedFont>
    <p:embeddedFont>
      <p:font typeface="Open Sauce Light Italics" charset="1" panose="00000400000000000000"/>
      <p:regular r:id="rId33"/>
    </p:embeddedFont>
    <p:embeddedFont>
      <p:font typeface="Open Sauce Medium" charset="1" panose="00000600000000000000"/>
      <p:regular r:id="rId34"/>
    </p:embeddedFont>
    <p:embeddedFont>
      <p:font typeface="Open Sauce Medium Italics" charset="1" panose="00000600000000000000"/>
      <p:regular r:id="rId35"/>
    </p:embeddedFont>
    <p:embeddedFont>
      <p:font typeface="Open Sauce Semi-Bold" charset="1" panose="00000700000000000000"/>
      <p:regular r:id="rId36"/>
    </p:embeddedFont>
    <p:embeddedFont>
      <p:font typeface="Open Sauce Semi-Bold Italics" charset="1" panose="00000700000000000000"/>
      <p:regular r:id="rId37"/>
    </p:embeddedFont>
    <p:embeddedFont>
      <p:font typeface="Open Sauce Heavy" charset="1" panose="00000A00000000000000"/>
      <p:regular r:id="rId38"/>
    </p:embeddedFont>
    <p:embeddedFont>
      <p:font typeface="Open Sauce Heavy Italics" charset="1" panose="00000A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51" Target="slides/slide12.xml" Type="http://schemas.openxmlformats.org/officeDocument/2006/relationships/slide"/><Relationship Id="rId52" Target="slides/slide13.xml" Type="http://schemas.openxmlformats.org/officeDocument/2006/relationships/slide"/><Relationship Id="rId53" Target="slides/slide14.xml" Type="http://schemas.openxmlformats.org/officeDocument/2006/relationships/slide"/><Relationship Id="rId54" Target="slides/slide15.xml" Type="http://schemas.openxmlformats.org/officeDocument/2006/relationships/slide"/><Relationship Id="rId55" Target="slides/slide16.xml" Type="http://schemas.openxmlformats.org/officeDocument/2006/relationships/slide"/><Relationship Id="rId56" Target="slides/slide17.xml" Type="http://schemas.openxmlformats.org/officeDocument/2006/relationships/slide"/><Relationship Id="rId57" Target="slides/slide18.xml" Type="http://schemas.openxmlformats.org/officeDocument/2006/relationships/slide"/><Relationship Id="rId58" Target="slides/slide19.xml" Type="http://schemas.openxmlformats.org/officeDocument/2006/relationships/slide"/><Relationship Id="rId59" Target="slides/slide20.xml" Type="http://schemas.openxmlformats.org/officeDocument/2006/relationships/slide"/><Relationship Id="rId6" Target="fonts/font6.fntdata" Type="http://schemas.openxmlformats.org/officeDocument/2006/relationships/font"/><Relationship Id="rId60" Target="slides/slide21.xml" Type="http://schemas.openxmlformats.org/officeDocument/2006/relationships/slide"/><Relationship Id="rId61" Target="slides/slide22.xml" Type="http://schemas.openxmlformats.org/officeDocument/2006/relationships/slide"/><Relationship Id="rId62" Target="slides/slide23.xml" Type="http://schemas.openxmlformats.org/officeDocument/2006/relationships/slide"/><Relationship Id="rId63" Target="slides/slide24.xml" Type="http://schemas.openxmlformats.org/officeDocument/2006/relationships/slide"/><Relationship Id="rId64" Target="slides/slide25.xml" Type="http://schemas.openxmlformats.org/officeDocument/2006/relationships/slide"/><Relationship Id="rId65" Target="slides/slide26.xml" Type="http://schemas.openxmlformats.org/officeDocument/2006/relationships/slide"/><Relationship Id="rId66" Target="slides/slide27.xml" Type="http://schemas.openxmlformats.org/officeDocument/2006/relationships/slide"/><Relationship Id="rId67" Target="slides/slide28.xml" Type="http://schemas.openxmlformats.org/officeDocument/2006/relationships/slide"/><Relationship Id="rId68" Target="slides/slide29.xml" Type="http://schemas.openxmlformats.org/officeDocument/2006/relationships/slide"/><Relationship Id="rId69" Target="slides/slide30.xml" Type="http://schemas.openxmlformats.org/officeDocument/2006/relationships/slide"/><Relationship Id="rId7" Target="fonts/font7.fntdata" Type="http://schemas.openxmlformats.org/officeDocument/2006/relationships/font"/><Relationship Id="rId70" Target="slides/slide31.xml" Type="http://schemas.openxmlformats.org/officeDocument/2006/relationships/slide"/><Relationship Id="rId71" Target="slides/slide32.xml" Type="http://schemas.openxmlformats.org/officeDocument/2006/relationships/slide"/><Relationship Id="rId72" Target="slides/slide33.xml" Type="http://schemas.openxmlformats.org/officeDocument/2006/relationships/slide"/><Relationship Id="rId73" Target="slides/slide34.xml" Type="http://schemas.openxmlformats.org/officeDocument/2006/relationships/slide"/><Relationship Id="rId74" Target="slides/slide35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6878" y="3634976"/>
            <a:ext cx="13744756" cy="2902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9"/>
              </a:lnSpc>
            </a:pPr>
            <a:r>
              <a:rPr lang="en-US" sz="9562" spc="353">
                <a:solidFill>
                  <a:srgbClr val="FFFFFF"/>
                </a:solidFill>
                <a:latin typeface="Calibri (MS)"/>
              </a:rPr>
              <a:t>Analyzing Global Mental Health and Suicide Rate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6500" y="7245122"/>
            <a:ext cx="13744756" cy="8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185">
                <a:solidFill>
                  <a:srgbClr val="FFFFFF"/>
                </a:solidFill>
                <a:latin typeface="Calibri (MS)"/>
              </a:rPr>
              <a:t>Group #7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97649" y="1166473"/>
            <a:ext cx="11815004" cy="8469474"/>
          </a:xfrm>
          <a:custGeom>
            <a:avLst/>
            <a:gdLst/>
            <a:ahLst/>
            <a:cxnLst/>
            <a:rect r="r" b="b" t="t" l="l"/>
            <a:pathLst>
              <a:path h="8469474" w="11815004">
                <a:moveTo>
                  <a:pt x="0" y="0"/>
                </a:moveTo>
                <a:lnTo>
                  <a:pt x="11815004" y="0"/>
                </a:lnTo>
                <a:lnTo>
                  <a:pt x="11815004" y="8469474"/>
                </a:lnTo>
                <a:lnTo>
                  <a:pt x="0" y="8469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36267" y="366458"/>
            <a:ext cx="18560535" cy="66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4145" spc="132">
                <a:solidFill>
                  <a:srgbClr val="FFFFFF"/>
                </a:solidFill>
                <a:latin typeface="Calibri (MS) Bold"/>
              </a:rPr>
              <a:t>DISTRIBUTION OF PHYSICAL ACTIVITY FREQUENCY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1977" y="1353905"/>
            <a:ext cx="17911164" cy="866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19"/>
              </a:lnSpc>
            </a:pPr>
            <a:r>
              <a:rPr lang="en-US" sz="5199" spc="166">
                <a:solidFill>
                  <a:srgbClr val="FFFFFF"/>
                </a:solidFill>
                <a:latin typeface="Calibri (MS) Bold"/>
              </a:rPr>
              <a:t>INSIGHTS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1977" y="2494657"/>
            <a:ext cx="17646406" cy="4029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9399" indent="-329699" lvl="1">
              <a:lnSpc>
                <a:spcPts val="4520"/>
              </a:lnSpc>
              <a:buFont typeface="Arial"/>
              <a:buChar char="•"/>
            </a:pPr>
            <a:r>
              <a:rPr lang="en-US" sz="3054" spc="97">
                <a:solidFill>
                  <a:srgbClr val="FFFFFF"/>
                </a:solidFill>
                <a:latin typeface="Calibri (MS) Bold"/>
              </a:rPr>
              <a:t>Most Common Frequency: "Several times a week" is the most commonly reported frequency of experiencing physical limitations, with 32.0% of the responses. This suggests that for a significant portion of the surveyed population, physical limitations are a regular occurrence but not necessarily a daily challenge.</a:t>
            </a:r>
          </a:p>
          <a:p>
            <a:pPr algn="just" marL="659399" indent="-329699" lvl="1">
              <a:lnSpc>
                <a:spcPts val="4520"/>
              </a:lnSpc>
              <a:buFont typeface="Arial"/>
              <a:buChar char="•"/>
            </a:pPr>
            <a:r>
              <a:rPr lang="en-US" sz="3054" spc="97">
                <a:solidFill>
                  <a:srgbClr val="FFFFFF"/>
                </a:solidFill>
                <a:latin typeface="Calibri (MS) Bold"/>
              </a:rPr>
              <a:t>Daily Challenges: The second largest group, at 26.8%, reports "Rarely" experiencing physical limitations, indicating that for over a quarter of respondents, such limitations are not a frequent concern.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6379" y="1404455"/>
            <a:ext cx="13053556" cy="8022234"/>
          </a:xfrm>
          <a:custGeom>
            <a:avLst/>
            <a:gdLst/>
            <a:ahLst/>
            <a:cxnLst/>
            <a:rect r="r" b="b" t="t" l="l"/>
            <a:pathLst>
              <a:path h="8022234" w="13053556">
                <a:moveTo>
                  <a:pt x="0" y="0"/>
                </a:moveTo>
                <a:lnTo>
                  <a:pt x="13053557" y="0"/>
                </a:lnTo>
                <a:lnTo>
                  <a:pt x="13053557" y="8022234"/>
                </a:lnTo>
                <a:lnTo>
                  <a:pt x="0" y="8022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36267" y="366458"/>
            <a:ext cx="18560535" cy="66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4145" spc="132">
                <a:solidFill>
                  <a:srgbClr val="FFFFFF"/>
                </a:solidFill>
                <a:latin typeface="Calibri (MS) Bold"/>
              </a:rPr>
              <a:t>SURVEY RESPONSES ON SOCIAL CONNECTIVITY AND ENGAGEMENT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1977" y="1353905"/>
            <a:ext cx="17911164" cy="866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19"/>
              </a:lnSpc>
            </a:pPr>
            <a:r>
              <a:rPr lang="en-US" sz="5199" spc="166">
                <a:solidFill>
                  <a:srgbClr val="FFFFFF"/>
                </a:solidFill>
                <a:latin typeface="Calibri (MS) Bold"/>
              </a:rPr>
              <a:t>INSIGHTS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1977" y="2494657"/>
            <a:ext cx="17646406" cy="345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9399" indent="-329699" lvl="1">
              <a:lnSpc>
                <a:spcPts val="4520"/>
              </a:lnSpc>
              <a:buFont typeface="Arial"/>
              <a:buChar char="•"/>
            </a:pPr>
            <a:r>
              <a:rPr lang="en-US" sz="3054" spc="97">
                <a:solidFill>
                  <a:srgbClr val="FFFFFF"/>
                </a:solidFill>
                <a:latin typeface="Calibri (MS) Bold"/>
              </a:rPr>
              <a:t>Neutral Stance on Connection Loss with Society: A notable number of respondents have a neutral stance regarding 'Connection Loss_Society,' which could indicate uncertainty or mixed feelings about changes in societal connection.</a:t>
            </a:r>
          </a:p>
          <a:p>
            <a:pPr algn="just" marL="659399" indent="-329699" lvl="1">
              <a:lnSpc>
                <a:spcPts val="4520"/>
              </a:lnSpc>
              <a:buFont typeface="Arial"/>
              <a:buChar char="•"/>
            </a:pPr>
            <a:r>
              <a:rPr lang="en-US" sz="3054" spc="97">
                <a:solidFill>
                  <a:srgbClr val="FFFFFF"/>
                </a:solidFill>
                <a:latin typeface="Calibri (MS) Bold"/>
              </a:rPr>
              <a:t>Lowest Agreement on Complete Isolation: There are fewer respondents who agree (both 'Agree' and 'Strongly Agree') that they feel completely isolated, suggesting that complete isolation is not a widely shared experience among the participants.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6319" y="1139881"/>
            <a:ext cx="17455362" cy="8795866"/>
          </a:xfrm>
          <a:custGeom>
            <a:avLst/>
            <a:gdLst/>
            <a:ahLst/>
            <a:cxnLst/>
            <a:rect r="r" b="b" t="t" l="l"/>
            <a:pathLst>
              <a:path h="8795866" w="17455362">
                <a:moveTo>
                  <a:pt x="0" y="0"/>
                </a:moveTo>
                <a:lnTo>
                  <a:pt x="17455362" y="0"/>
                </a:lnTo>
                <a:lnTo>
                  <a:pt x="17455362" y="8795866"/>
                </a:lnTo>
                <a:lnTo>
                  <a:pt x="0" y="8795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1977" y="35369"/>
            <a:ext cx="17911164" cy="786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89"/>
              </a:lnSpc>
            </a:pPr>
            <a:r>
              <a:rPr lang="en-US" sz="4899" spc="156">
                <a:solidFill>
                  <a:srgbClr val="FFFFFF"/>
                </a:solidFill>
                <a:latin typeface="Calibri (MS) Bold"/>
              </a:rPr>
              <a:t>ACTUAL DEATH RATE VS FORECASTED - ALL FORMS OF VIOLENCE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1977" y="1353905"/>
            <a:ext cx="17911164" cy="866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19"/>
              </a:lnSpc>
            </a:pPr>
            <a:r>
              <a:rPr lang="en-US" sz="5199" spc="166">
                <a:solidFill>
                  <a:srgbClr val="FFFFFF"/>
                </a:solidFill>
                <a:latin typeface="Calibri (MS) Bold"/>
              </a:rPr>
              <a:t>INSIGHTS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1977" y="2494657"/>
            <a:ext cx="17646406" cy="4598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9399" indent="-329699" lvl="1">
              <a:lnSpc>
                <a:spcPts val="4520"/>
              </a:lnSpc>
              <a:buFont typeface="Arial"/>
              <a:buChar char="•"/>
            </a:pPr>
            <a:r>
              <a:rPr lang="en-US" sz="3054" spc="97">
                <a:solidFill>
                  <a:srgbClr val="FFFFFF"/>
                </a:solidFill>
                <a:latin typeface="Calibri (MS) Bold"/>
              </a:rPr>
              <a:t>Volatility Over Time: The variable shown exhibits considerable fluctuations over time, with peaks and troughs indicating periods of significant increase and decrease.</a:t>
            </a:r>
          </a:p>
          <a:p>
            <a:pPr algn="just" marL="659399" indent="-329699" lvl="1">
              <a:lnSpc>
                <a:spcPts val="4520"/>
              </a:lnSpc>
              <a:buFont typeface="Arial"/>
              <a:buChar char="•"/>
            </a:pPr>
            <a:r>
              <a:rPr lang="en-US" sz="3054" spc="97">
                <a:solidFill>
                  <a:srgbClr val="FFFFFF"/>
                </a:solidFill>
                <a:latin typeface="Calibri (MS) Bold"/>
              </a:rPr>
              <a:t>Trend Changes: There seem to be changes in the trend around the years 2000 and 2015, where the variable drastically decreases after reaching a peak.</a:t>
            </a:r>
          </a:p>
          <a:p>
            <a:pPr algn="just" marL="659399" indent="-329699" lvl="1">
              <a:lnSpc>
                <a:spcPts val="4520"/>
              </a:lnSpc>
              <a:buFont typeface="Arial"/>
              <a:buChar char="•"/>
            </a:pPr>
            <a:r>
              <a:rPr lang="en-US" sz="3054" spc="97">
                <a:solidFill>
                  <a:srgbClr val="FFFFFF"/>
                </a:solidFill>
                <a:latin typeface="Calibri (MS) Bold"/>
              </a:rPr>
              <a:t>Overall Downtrend: Despite the volatility, there is an overall downward trend in the data from around the year 2000 to 2020.</a:t>
            </a:r>
          </a:p>
          <a:p>
            <a:pPr algn="just" marL="659399" indent="-329699" lvl="1">
              <a:lnSpc>
                <a:spcPts val="4520"/>
              </a:lnSpc>
              <a:buFont typeface="Arial"/>
              <a:buChar char="•"/>
            </a:pPr>
            <a:r>
              <a:rPr lang="en-US" sz="3054" spc="97">
                <a:solidFill>
                  <a:srgbClr val="FFFFFF"/>
                </a:solidFill>
                <a:latin typeface="Calibri (MS) Bold"/>
              </a:rPr>
              <a:t>Forecast: The forecast suggests that the declining trend is expected to continue into the future, reaching even lower values by 2025.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0513" y="1028700"/>
            <a:ext cx="17594092" cy="9069119"/>
          </a:xfrm>
          <a:custGeom>
            <a:avLst/>
            <a:gdLst/>
            <a:ahLst/>
            <a:cxnLst/>
            <a:rect r="r" b="b" t="t" l="l"/>
            <a:pathLst>
              <a:path h="9069119" w="17594092">
                <a:moveTo>
                  <a:pt x="0" y="0"/>
                </a:moveTo>
                <a:lnTo>
                  <a:pt x="17594092" y="0"/>
                </a:lnTo>
                <a:lnTo>
                  <a:pt x="17594092" y="9069119"/>
                </a:lnTo>
                <a:lnTo>
                  <a:pt x="0" y="9069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1977" y="35369"/>
            <a:ext cx="17911164" cy="786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9"/>
              </a:lnSpc>
            </a:pPr>
            <a:r>
              <a:rPr lang="en-US" sz="4899" spc="156">
                <a:solidFill>
                  <a:srgbClr val="FFFFFF"/>
                </a:solidFill>
                <a:latin typeface="Calibri (MS) Bold"/>
              </a:rPr>
              <a:t>ACTUAL NUMBER OF SUICIDES VS FORECASTED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060161" y="5272776"/>
            <a:ext cx="17911164" cy="2313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5199" spc="166">
                <a:solidFill>
                  <a:srgbClr val="FFFFFF"/>
                </a:solidFill>
                <a:latin typeface="Calibri (MS) Bold"/>
              </a:rPr>
              <a:t>SOCIOECONOMIC IMPACT ON SUICIDE RATES</a:t>
            </a:r>
          </a:p>
          <a:p>
            <a:pPr algn="ctr">
              <a:lnSpc>
                <a:spcPts val="5719"/>
              </a:lnSpc>
            </a:pPr>
          </a:p>
          <a:p>
            <a:pPr algn="ctr">
              <a:lnSpc>
                <a:spcPts val="571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430" y="1028700"/>
            <a:ext cx="17608257" cy="8862134"/>
          </a:xfrm>
          <a:custGeom>
            <a:avLst/>
            <a:gdLst/>
            <a:ahLst/>
            <a:cxnLst/>
            <a:rect r="r" b="b" t="t" l="l"/>
            <a:pathLst>
              <a:path h="8862134" w="17608257">
                <a:moveTo>
                  <a:pt x="0" y="0"/>
                </a:moveTo>
                <a:lnTo>
                  <a:pt x="17608257" y="0"/>
                </a:lnTo>
                <a:lnTo>
                  <a:pt x="17608257" y="8862134"/>
                </a:lnTo>
                <a:lnTo>
                  <a:pt x="0" y="88621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63" t="0" r="-186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1977" y="35369"/>
            <a:ext cx="17911164" cy="786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9"/>
              </a:lnSpc>
            </a:pPr>
            <a:r>
              <a:rPr lang="en-US" sz="4899" spc="156">
                <a:solidFill>
                  <a:srgbClr val="FFFFFF"/>
                </a:solidFill>
                <a:latin typeface="Calibri (MS) Bold"/>
              </a:rPr>
              <a:t>AVERAGE GINI COEFFICIENT OVER YEARS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3280" y="2664618"/>
            <a:ext cx="17781440" cy="84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78"/>
              </a:lnSpc>
            </a:pPr>
            <a:r>
              <a:rPr lang="en-US" sz="5162" spc="165">
                <a:solidFill>
                  <a:srgbClr val="FFFFFF"/>
                </a:solidFill>
                <a:latin typeface="Calibri (MS) Bold"/>
              </a:rPr>
              <a:t>Why there was a spike in income inequality for 2005 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3280" y="4024316"/>
            <a:ext cx="16826709" cy="270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9"/>
              </a:lnSpc>
            </a:pPr>
            <a:r>
              <a:rPr lang="en-US" sz="3799" spc="121">
                <a:solidFill>
                  <a:srgbClr val="FFFFFF"/>
                </a:solidFill>
                <a:latin typeface="Calibri (MS) Bold"/>
              </a:rPr>
              <a:t>In 2005, capital gains taxes were significantly reduced, affecting income distribution as these tax reductions disproportionately benefited higher-income groups, who derive a larger share of their income from capital gains compared to lower-income groups.</a:t>
            </a:r>
          </a:p>
          <a:p>
            <a:pPr>
              <a:lnSpc>
                <a:spcPts val="417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2984685" y="1184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2575422"/>
            </a:xfrm>
            <a:custGeom>
              <a:avLst/>
              <a:gdLst/>
              <a:ahLst/>
              <a:cxnLst/>
              <a:rect r="r" b="b" t="t" l="l"/>
              <a:pathLst>
                <a:path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534628" y="244475"/>
            <a:ext cx="6899678" cy="83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79"/>
              </a:lnSpc>
            </a:pPr>
            <a:r>
              <a:rPr lang="en-US" sz="5799" spc="185">
                <a:solidFill>
                  <a:srgbClr val="FFFFFF"/>
                </a:solidFill>
                <a:latin typeface="Open Sauce 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1583155"/>
            <a:ext cx="8811550" cy="9833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8"/>
              </a:lnSpc>
            </a:pPr>
            <a:r>
              <a:rPr lang="en-US" sz="2400">
                <a:solidFill>
                  <a:srgbClr val="FFFFFF"/>
                </a:solidFill>
                <a:latin typeface="Open Sauce Light"/>
              </a:rPr>
              <a:t>Today's discussion focuses on a pressing global issue—mental health and the factors influencing suicide rates.</a:t>
            </a:r>
          </a:p>
          <a:p>
            <a:pPr>
              <a:lnSpc>
                <a:spcPts val="3528"/>
              </a:lnSpc>
            </a:pPr>
          </a:p>
          <a:p>
            <a:pPr>
              <a:lnSpc>
                <a:spcPts val="3528"/>
              </a:lnSpc>
            </a:pPr>
            <a:r>
              <a:rPr lang="en-US" sz="2400">
                <a:solidFill>
                  <a:srgbClr val="FFFFFF"/>
                </a:solidFill>
                <a:latin typeface="Open Sauce Bold"/>
              </a:rPr>
              <a:t>Identifying Underlying factors:</a:t>
            </a:r>
          </a:p>
          <a:p>
            <a:pPr>
              <a:lnSpc>
                <a:spcPts val="3528"/>
              </a:lnSpc>
            </a:pPr>
            <a:r>
              <a:rPr lang="en-US" sz="2400">
                <a:solidFill>
                  <a:srgbClr val="FFFFFF"/>
                </a:solidFill>
                <a:latin typeface="Open Sauce Light"/>
              </a:rPr>
              <a:t>Predicting Depression level based of several problems like Sleep, Appetite, Concentration, Suicidal Thoughts, Connection Loss from Society etc. using random forest model.</a:t>
            </a:r>
          </a:p>
          <a:p>
            <a:pPr>
              <a:lnSpc>
                <a:spcPts val="3528"/>
              </a:lnSpc>
            </a:pPr>
          </a:p>
          <a:p>
            <a:pPr>
              <a:lnSpc>
                <a:spcPts val="3528"/>
              </a:lnSpc>
            </a:pPr>
            <a:r>
              <a:rPr lang="en-US" sz="2400">
                <a:solidFill>
                  <a:srgbClr val="FFFFFF"/>
                </a:solidFill>
                <a:latin typeface="Open Sauce Bold"/>
              </a:rPr>
              <a:t>Goal of the Presentation</a:t>
            </a:r>
          </a:p>
          <a:p>
            <a:pPr>
              <a:lnSpc>
                <a:spcPts val="3528"/>
              </a:lnSpc>
            </a:pPr>
            <a:r>
              <a:rPr lang="en-US" sz="2400">
                <a:solidFill>
                  <a:srgbClr val="FFFFFF"/>
                </a:solidFill>
                <a:latin typeface="Open Sauce Light"/>
              </a:rPr>
              <a:t>To inform and foster deeper discussions about mental health. Encouraging proactive approaches for mental health improvement.​</a:t>
            </a:r>
          </a:p>
          <a:p>
            <a:pPr>
              <a:lnSpc>
                <a:spcPts val="3528"/>
              </a:lnSpc>
            </a:pPr>
          </a:p>
          <a:p>
            <a:pPr>
              <a:lnSpc>
                <a:spcPts val="3528"/>
              </a:lnSpc>
            </a:pPr>
            <a:r>
              <a:rPr lang="en-US" sz="2400">
                <a:solidFill>
                  <a:srgbClr val="FFFFFF"/>
                </a:solidFill>
                <a:latin typeface="Open Sauce Bold"/>
              </a:rPr>
              <a:t>Statiscal Analysis</a:t>
            </a:r>
          </a:p>
          <a:p>
            <a:pPr>
              <a:lnSpc>
                <a:spcPts val="3528"/>
              </a:lnSpc>
            </a:pPr>
            <a:r>
              <a:rPr lang="en-US" sz="2400">
                <a:solidFill>
                  <a:srgbClr val="FFFFFF"/>
                </a:solidFill>
                <a:latin typeface="Open Sauce Light"/>
              </a:rPr>
              <a:t>Forecasting Suicide Rate between India vs Rest of the world and Death Rate from all forms of violence using Exponential Smoothing.</a:t>
            </a:r>
          </a:p>
          <a:p>
            <a:pPr>
              <a:lnSpc>
                <a:spcPts val="3528"/>
              </a:lnSpc>
            </a:pPr>
          </a:p>
          <a:p>
            <a:pPr>
              <a:lnSpc>
                <a:spcPts val="3528"/>
              </a:lnSpc>
            </a:pPr>
          </a:p>
          <a:p>
            <a:pPr>
              <a:lnSpc>
                <a:spcPts val="3528"/>
              </a:lnSpc>
            </a:pPr>
          </a:p>
          <a:p>
            <a:pPr>
              <a:lnSpc>
                <a:spcPts val="3528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22228" y="1028700"/>
            <a:ext cx="10861428" cy="8725926"/>
          </a:xfrm>
          <a:custGeom>
            <a:avLst/>
            <a:gdLst/>
            <a:ahLst/>
            <a:cxnLst/>
            <a:rect r="r" b="b" t="t" l="l"/>
            <a:pathLst>
              <a:path h="8725926" w="10861428">
                <a:moveTo>
                  <a:pt x="0" y="0"/>
                </a:moveTo>
                <a:lnTo>
                  <a:pt x="10861428" y="0"/>
                </a:lnTo>
                <a:lnTo>
                  <a:pt x="10861428" y="8725926"/>
                </a:lnTo>
                <a:lnTo>
                  <a:pt x="0" y="8725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1977" y="35369"/>
            <a:ext cx="17911164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69"/>
              </a:lnSpc>
            </a:pPr>
            <a:r>
              <a:rPr lang="en-US" sz="4699" spc="150">
                <a:solidFill>
                  <a:srgbClr val="FFFFFF"/>
                </a:solidFill>
                <a:latin typeface="Calibri (MS) Bold"/>
              </a:rPr>
              <a:t>TOP 10 COUNTRIES BY AVERAGE SUICIDES AND GINI COEFFICIENTS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3280" y="2664618"/>
            <a:ext cx="17781440" cy="84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78"/>
              </a:lnSpc>
            </a:pPr>
            <a:r>
              <a:rPr lang="en-US" sz="5162" spc="165">
                <a:solidFill>
                  <a:srgbClr val="FFFFFF"/>
                </a:solidFill>
                <a:latin typeface="Calibri (MS) Bold"/>
              </a:rPr>
              <a:t>Why income inequality is so high for South Africa?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3280" y="4208013"/>
            <a:ext cx="16826709" cy="218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9"/>
              </a:lnSpc>
            </a:pPr>
            <a:r>
              <a:rPr lang="en-US" sz="3799" spc="121">
                <a:solidFill>
                  <a:srgbClr val="FFFFFF"/>
                </a:solidFill>
                <a:latin typeface="Calibri (MS) Bold"/>
              </a:rPr>
              <a:t>The spike in income inequality in South Africa can be attributed to a variety of structural and socio-economic factors. Post-apartheid, South Africa already had high levels of inequality due to policies that excluded many from economic opportunities.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3280" y="3384098"/>
            <a:ext cx="17781440" cy="898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Calibri (MS) Bold"/>
              </a:rPr>
              <a:t>HYPOTHESIS TESTING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3280" y="4659234"/>
            <a:ext cx="17781440" cy="175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127">
                <a:solidFill>
                  <a:srgbClr val="FFFFFF"/>
                </a:solidFill>
                <a:latin typeface="Calibri (MS) Bold"/>
              </a:rPr>
              <a:t>Hypothesis 1: Higher income inequality (higher Gini coefficient) is associated with higher suicide rates.</a:t>
            </a:r>
          </a:p>
          <a:p>
            <a:pPr>
              <a:lnSpc>
                <a:spcPts val="4399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69912" y="1028700"/>
            <a:ext cx="12748176" cy="8621194"/>
          </a:xfrm>
          <a:custGeom>
            <a:avLst/>
            <a:gdLst/>
            <a:ahLst/>
            <a:cxnLst/>
            <a:rect r="r" b="b" t="t" l="l"/>
            <a:pathLst>
              <a:path h="8621194" w="12748176">
                <a:moveTo>
                  <a:pt x="0" y="0"/>
                </a:moveTo>
                <a:lnTo>
                  <a:pt x="12748176" y="0"/>
                </a:lnTo>
                <a:lnTo>
                  <a:pt x="12748176" y="8621194"/>
                </a:lnTo>
                <a:lnTo>
                  <a:pt x="0" y="8621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1977" y="35369"/>
            <a:ext cx="17911164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9"/>
              </a:lnSpc>
            </a:pPr>
            <a:r>
              <a:rPr lang="en-US" sz="4699" spc="150">
                <a:solidFill>
                  <a:srgbClr val="FFFFFF"/>
                </a:solidFill>
                <a:latin typeface="Calibri (MS) Bold"/>
              </a:rPr>
              <a:t>GINI COEFFICIENT VS TOTAL NUMBER OF SUICIDES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2805" y="2557461"/>
            <a:ext cx="17781440" cy="898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Calibri (MS) Bold"/>
              </a:rPr>
              <a:t>INSIGHTS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3280" y="3679517"/>
            <a:ext cx="17781440" cy="451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4399"/>
              </a:lnSpc>
              <a:buFont typeface="Arial"/>
              <a:buChar char="•"/>
            </a:pPr>
            <a:r>
              <a:rPr lang="en-US" sz="3999" spc="127">
                <a:solidFill>
                  <a:srgbClr val="FFFFFF"/>
                </a:solidFill>
                <a:latin typeface="Calibri (MS) Bold"/>
              </a:rPr>
              <a:t>The negative value of the Pearson coefficient (-0.0143) suggests a very slight tendency towards fewer suicides with higher inequality. </a:t>
            </a:r>
          </a:p>
          <a:p>
            <a:pPr marL="863599" indent="-431800" lvl="1">
              <a:lnSpc>
                <a:spcPts val="4399"/>
              </a:lnSpc>
              <a:buFont typeface="Arial"/>
              <a:buChar char="•"/>
            </a:pPr>
            <a:r>
              <a:rPr lang="en-US" sz="3999" spc="127">
                <a:solidFill>
                  <a:srgbClr val="FFFFFF"/>
                </a:solidFill>
                <a:latin typeface="Calibri (MS) Bold"/>
              </a:rPr>
              <a:t>This is not statistically significant as p-value observed (0.4223) was out of range. </a:t>
            </a:r>
          </a:p>
          <a:p>
            <a:pPr>
              <a:lnSpc>
                <a:spcPts val="4399"/>
              </a:lnSpc>
            </a:pPr>
          </a:p>
          <a:p>
            <a:pPr>
              <a:lnSpc>
                <a:spcPts val="4399"/>
              </a:lnSpc>
            </a:pPr>
          </a:p>
          <a:p>
            <a:pPr>
              <a:lnSpc>
                <a:spcPts val="4399"/>
              </a:lnSpc>
            </a:pPr>
          </a:p>
          <a:p>
            <a:pPr>
              <a:lnSpc>
                <a:spcPts val="4399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3280" y="3384098"/>
            <a:ext cx="17781440" cy="898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Calibri (MS) Bold"/>
              </a:rPr>
              <a:t>HYPOTHESIS TESTING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3280" y="4659234"/>
            <a:ext cx="17781440" cy="230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127">
                <a:solidFill>
                  <a:srgbClr val="FFFFFF"/>
                </a:solidFill>
                <a:latin typeface="Calibri (MS) Bold"/>
              </a:rPr>
              <a:t>Hypothesis 2: Countries with higher income inequality have a higher proportion of male suicides compared to female suicides.</a:t>
            </a:r>
          </a:p>
          <a:p>
            <a:pPr>
              <a:lnSpc>
                <a:spcPts val="4399"/>
              </a:lnSpc>
            </a:pPr>
          </a:p>
          <a:p>
            <a:pPr>
              <a:lnSpc>
                <a:spcPts val="4399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26546" y="1220586"/>
            <a:ext cx="13490946" cy="8220831"/>
          </a:xfrm>
          <a:custGeom>
            <a:avLst/>
            <a:gdLst/>
            <a:ahLst/>
            <a:cxnLst/>
            <a:rect r="r" b="b" t="t" l="l"/>
            <a:pathLst>
              <a:path h="8220831" w="13490946">
                <a:moveTo>
                  <a:pt x="0" y="0"/>
                </a:moveTo>
                <a:lnTo>
                  <a:pt x="13490946" y="0"/>
                </a:lnTo>
                <a:lnTo>
                  <a:pt x="13490946" y="8220831"/>
                </a:lnTo>
                <a:lnTo>
                  <a:pt x="0" y="82208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1977" y="35369"/>
            <a:ext cx="17911164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9"/>
              </a:lnSpc>
            </a:pPr>
            <a:r>
              <a:rPr lang="en-US" sz="4699" spc="150">
                <a:solidFill>
                  <a:srgbClr val="FFFFFF"/>
                </a:solidFill>
                <a:latin typeface="Calibri (MS) Bold"/>
              </a:rPr>
              <a:t>GINI COEFFICIENT VS MALE/FEMALE SUICIDE RATIO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2805" y="2557461"/>
            <a:ext cx="17781440" cy="898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Calibri (MS) Bold"/>
              </a:rPr>
              <a:t>INSIGHTS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3280" y="3679517"/>
            <a:ext cx="17781440" cy="507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4399"/>
              </a:lnSpc>
              <a:buFont typeface="Arial"/>
              <a:buChar char="•"/>
            </a:pPr>
            <a:r>
              <a:rPr lang="en-US" sz="3999" spc="127">
                <a:solidFill>
                  <a:srgbClr val="FFFFFF"/>
                </a:solidFill>
                <a:latin typeface="Calibri (MS) Bold"/>
              </a:rPr>
              <a:t>The slope(2.3792) suggests a very small increase in the male to female suicide ratio with higher Gini coefficient values. </a:t>
            </a:r>
          </a:p>
          <a:p>
            <a:pPr marL="863599" indent="-431800" lvl="1">
              <a:lnSpc>
                <a:spcPts val="4399"/>
              </a:lnSpc>
              <a:buFont typeface="Arial"/>
              <a:buChar char="•"/>
            </a:pPr>
            <a:r>
              <a:rPr lang="en-US" sz="3999" spc="127">
                <a:solidFill>
                  <a:srgbClr val="FFFFFF"/>
                </a:solidFill>
                <a:latin typeface="Calibri (MS) Bold"/>
              </a:rPr>
              <a:t>However, this relationship is not statistically significant, as indicated by the high p-value (0.1663), which is greater than the conventional threshold of 0.05.</a:t>
            </a:r>
          </a:p>
          <a:p>
            <a:pPr>
              <a:lnSpc>
                <a:spcPts val="4399"/>
              </a:lnSpc>
            </a:pPr>
          </a:p>
          <a:p>
            <a:pPr>
              <a:lnSpc>
                <a:spcPts val="4399"/>
              </a:lnSpc>
            </a:pPr>
          </a:p>
          <a:p>
            <a:pPr>
              <a:lnSpc>
                <a:spcPts val="4399"/>
              </a:lnSpc>
            </a:pPr>
          </a:p>
          <a:p>
            <a:pPr>
              <a:lnSpc>
                <a:spcPts val="4399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26546" y="1220586"/>
            <a:ext cx="13490946" cy="8220831"/>
          </a:xfrm>
          <a:custGeom>
            <a:avLst/>
            <a:gdLst/>
            <a:ahLst/>
            <a:cxnLst/>
            <a:rect r="r" b="b" t="t" l="l"/>
            <a:pathLst>
              <a:path h="8220831" w="13490946">
                <a:moveTo>
                  <a:pt x="0" y="0"/>
                </a:moveTo>
                <a:lnTo>
                  <a:pt x="13490946" y="0"/>
                </a:lnTo>
                <a:lnTo>
                  <a:pt x="13490946" y="8220831"/>
                </a:lnTo>
                <a:lnTo>
                  <a:pt x="0" y="82208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1977" y="35369"/>
            <a:ext cx="17911164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9"/>
              </a:lnSpc>
            </a:pPr>
            <a:r>
              <a:rPr lang="en-US" sz="4699" spc="150">
                <a:solidFill>
                  <a:srgbClr val="FFFFFF"/>
                </a:solidFill>
                <a:latin typeface="Calibri (MS) Bold"/>
              </a:rPr>
              <a:t>GINI COEFFICIENT VS MALE/FEMALE SUICIDE RATIO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6836" y="2941232"/>
            <a:ext cx="17911164" cy="2313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19"/>
              </a:lnSpc>
            </a:pPr>
            <a:r>
              <a:rPr lang="en-US" sz="5199" spc="166">
                <a:solidFill>
                  <a:srgbClr val="FFFFFF"/>
                </a:solidFill>
                <a:latin typeface="Calibri (MS) Bold"/>
              </a:rPr>
              <a:t>PREDICTIVE MODELING</a:t>
            </a:r>
          </a:p>
          <a:p>
            <a:pPr algn="ctr">
              <a:lnSpc>
                <a:spcPts val="5719"/>
              </a:lnSpc>
            </a:pPr>
          </a:p>
          <a:p>
            <a:pPr algn="ctr">
              <a:lnSpc>
                <a:spcPts val="571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2984685" y="1184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2575422"/>
            </a:xfrm>
            <a:custGeom>
              <a:avLst/>
              <a:gdLst/>
              <a:ahLst/>
              <a:cxnLst/>
              <a:rect r="r" b="b" t="t" l="l"/>
              <a:pathLst>
                <a:path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933279" y="277949"/>
            <a:ext cx="9354721" cy="98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  <a:r>
              <a:rPr lang="en-US" sz="3468" spc="110">
                <a:solidFill>
                  <a:srgbClr val="FFFFFF"/>
                </a:solidFill>
                <a:latin typeface="Open Sauce Bold"/>
              </a:rPr>
              <a:t>DATA SOURCES: THE FOUNDATIONS OF OUR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2168642"/>
            <a:ext cx="8811550" cy="1775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528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 Light"/>
              </a:rPr>
              <a:t>Our analysis is grounded in robust data collection. The primary source is a mental health survey that taps into diverse demographics, revealing patterns in mental well-being across various populations.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4354227"/>
            <a:ext cx="8811550" cy="1775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528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 Light"/>
              </a:rPr>
              <a:t>Supplementing our primary data, we draw from international repositories like the IHME and WHO, providing us a macroscopic view of mental health trends worldwide.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101" y="1540646"/>
            <a:ext cx="16716366" cy="1565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87"/>
              </a:lnSpc>
            </a:pPr>
            <a:r>
              <a:rPr lang="en-US" sz="5170" spc="165">
                <a:solidFill>
                  <a:srgbClr val="FFFFFF"/>
                </a:solidFill>
                <a:latin typeface="Calibri (MS) Bold"/>
              </a:rPr>
              <a:t>DATA OVERVIEW AND DEFINING THE TARGET VARIABLE</a:t>
            </a:r>
          </a:p>
          <a:p>
            <a:pPr>
              <a:lnSpc>
                <a:spcPts val="568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4815" y="3147621"/>
            <a:ext cx="17781440" cy="661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63" indent="-367031" lvl="1">
              <a:lnSpc>
                <a:spcPts val="3740"/>
              </a:lnSpc>
              <a:buFont typeface="Arial"/>
              <a:buChar char="•"/>
            </a:pPr>
            <a:r>
              <a:rPr lang="en-US" sz="3400" spc="108">
                <a:solidFill>
                  <a:srgbClr val="FFFFFF"/>
                </a:solidFill>
                <a:latin typeface="Calibri (MS) Bold"/>
              </a:rPr>
              <a:t>Data Features: The dataset includes responses on depression levels, along with other mental health indicators and demographic information.</a:t>
            </a:r>
          </a:p>
          <a:p>
            <a:pPr>
              <a:lnSpc>
                <a:spcPts val="3740"/>
              </a:lnSpc>
            </a:pPr>
          </a:p>
          <a:p>
            <a:pPr marL="734063" indent="-367031" lvl="1">
              <a:lnSpc>
                <a:spcPts val="3740"/>
              </a:lnSpc>
              <a:buFont typeface="Arial"/>
              <a:buChar char="•"/>
            </a:pPr>
            <a:r>
              <a:rPr lang="en-US" sz="3400" spc="108">
                <a:solidFill>
                  <a:srgbClr val="FFFFFF"/>
                </a:solidFill>
                <a:latin typeface="Calibri (MS) Bold"/>
              </a:rPr>
              <a:t>Variable Insight: The 'Problem_Depression' column was analyzed to understand its distribution across the surveyed population.</a:t>
            </a:r>
          </a:p>
          <a:p>
            <a:pPr>
              <a:lnSpc>
                <a:spcPts val="3740"/>
              </a:lnSpc>
            </a:pPr>
          </a:p>
          <a:p>
            <a:pPr marL="734063" indent="-367031" lvl="1">
              <a:lnSpc>
                <a:spcPts val="3740"/>
              </a:lnSpc>
              <a:buFont typeface="Arial"/>
              <a:buChar char="•"/>
            </a:pPr>
            <a:r>
              <a:rPr lang="en-US" sz="3400" spc="108">
                <a:solidFill>
                  <a:srgbClr val="FFFFFF"/>
                </a:solidFill>
                <a:latin typeface="Calibri (MS) Bold"/>
              </a:rPr>
              <a:t>Target Definition: A new target variable, 'Mental_Health_Issue', was created based on depression levels, categorizing responses into binary outcomes (0 = low/no depression, 1 = moderate/high depression).</a:t>
            </a:r>
          </a:p>
          <a:p>
            <a:pPr>
              <a:lnSpc>
                <a:spcPts val="3740"/>
              </a:lnSpc>
            </a:pPr>
          </a:p>
          <a:p>
            <a:pPr>
              <a:lnSpc>
                <a:spcPts val="3740"/>
              </a:lnSpc>
            </a:pPr>
          </a:p>
          <a:p>
            <a:pPr>
              <a:lnSpc>
                <a:spcPts val="3740"/>
              </a:lnSpc>
            </a:pPr>
          </a:p>
          <a:p>
            <a:pPr>
              <a:lnSpc>
                <a:spcPts val="3740"/>
              </a:lnSpc>
            </a:pPr>
          </a:p>
          <a:p>
            <a:pPr>
              <a:lnSpc>
                <a:spcPts val="3740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101" y="1540646"/>
            <a:ext cx="16716366" cy="1565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87"/>
              </a:lnSpc>
            </a:pPr>
            <a:r>
              <a:rPr lang="en-US" sz="5170" spc="165">
                <a:solidFill>
                  <a:srgbClr val="FFFFFF"/>
                </a:solidFill>
                <a:latin typeface="Calibri (MS) Bold"/>
              </a:rPr>
              <a:t>FEATURE SELECTION AND PREPROCESSING</a:t>
            </a:r>
          </a:p>
          <a:p>
            <a:pPr>
              <a:lnSpc>
                <a:spcPts val="568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4815" y="3147621"/>
            <a:ext cx="17781440" cy="474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63" indent="-367031" lvl="1">
              <a:lnSpc>
                <a:spcPts val="3740"/>
              </a:lnSpc>
              <a:buFont typeface="Arial"/>
              <a:buChar char="•"/>
            </a:pPr>
            <a:r>
              <a:rPr lang="en-US" sz="3400" spc="108">
                <a:solidFill>
                  <a:srgbClr val="FFFFFF"/>
                </a:solidFill>
                <a:latin typeface="Calibri (MS) Bold"/>
              </a:rPr>
              <a:t>Selected Features: Features include demographic details and a range of mental health issues like sleep problems, energy levels, appetite, self-doubt, and suicidal thoughts.</a:t>
            </a:r>
          </a:p>
          <a:p>
            <a:pPr>
              <a:lnSpc>
                <a:spcPts val="3740"/>
              </a:lnSpc>
            </a:pPr>
          </a:p>
          <a:p>
            <a:pPr marL="734063" indent="-367031" lvl="1">
              <a:lnSpc>
                <a:spcPts val="3740"/>
              </a:lnSpc>
              <a:buFont typeface="Arial"/>
              <a:buChar char="•"/>
            </a:pPr>
            <a:r>
              <a:rPr lang="en-US" sz="3400" spc="108">
                <a:solidFill>
                  <a:srgbClr val="FFFFFF"/>
                </a:solidFill>
                <a:latin typeface="Calibri (MS) Bold"/>
              </a:rPr>
              <a:t>Preprocessing Steps: Data preprocessing involved handling categorical and numerical data using pipelines that include imputation for missing values and scaling.</a:t>
            </a:r>
          </a:p>
          <a:p>
            <a:pPr>
              <a:lnSpc>
                <a:spcPts val="3740"/>
              </a:lnSpc>
            </a:pPr>
          </a:p>
          <a:p>
            <a:pPr>
              <a:lnSpc>
                <a:spcPts val="3740"/>
              </a:lnSpc>
            </a:pPr>
          </a:p>
          <a:p>
            <a:pPr>
              <a:lnSpc>
                <a:spcPts val="3740"/>
              </a:lnSpc>
            </a:pPr>
          </a:p>
          <a:p>
            <a:pPr>
              <a:lnSpc>
                <a:spcPts val="3740"/>
              </a:lnSpc>
            </a:pPr>
          </a:p>
          <a:p>
            <a:pPr>
              <a:lnSpc>
                <a:spcPts val="3740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2984685" y="1184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2575422"/>
            </a:xfrm>
            <a:custGeom>
              <a:avLst/>
              <a:gdLst/>
              <a:ahLst/>
              <a:cxnLst/>
              <a:rect r="r" b="b" t="t" l="l"/>
              <a:pathLst>
                <a:path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584559" y="795112"/>
            <a:ext cx="9974196" cy="111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spc="127">
                <a:solidFill>
                  <a:srgbClr val="FFFFFF"/>
                </a:solidFill>
                <a:latin typeface="Open Sauce Bold"/>
              </a:rPr>
              <a:t>RECOMMENDATIONS FOR ACTION</a:t>
            </a:r>
          </a:p>
          <a:p>
            <a:pPr algn="ctr">
              <a:lnSpc>
                <a:spcPts val="43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975611" y="2280823"/>
            <a:ext cx="9156344" cy="5422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1615" indent="-290808" lvl="1">
              <a:lnSpc>
                <a:spcPts val="3960"/>
              </a:lnSpc>
              <a:buFont typeface="Arial"/>
              <a:buChar char="•"/>
            </a:pPr>
            <a:r>
              <a:rPr lang="en-US" sz="2693">
                <a:solidFill>
                  <a:srgbClr val="FFFFFF"/>
                </a:solidFill>
                <a:latin typeface="Open Sauce Bold"/>
              </a:rPr>
              <a:t>Enhanced Mental Health Services</a:t>
            </a:r>
            <a:r>
              <a:rPr lang="en-US" sz="2693">
                <a:solidFill>
                  <a:srgbClr val="FFFFFF"/>
                </a:solidFill>
                <a:latin typeface="Open Sauce Light"/>
              </a:rPr>
              <a:t>: Increase accessibility to mental health services across all demographics to mitigate suicide rates.</a:t>
            </a:r>
          </a:p>
          <a:p>
            <a:pPr>
              <a:lnSpc>
                <a:spcPts val="3960"/>
              </a:lnSpc>
            </a:pPr>
          </a:p>
          <a:p>
            <a:pPr marL="581615" indent="-290808" lvl="1">
              <a:lnSpc>
                <a:spcPts val="3960"/>
              </a:lnSpc>
              <a:buFont typeface="Arial"/>
              <a:buChar char="•"/>
            </a:pPr>
            <a:r>
              <a:rPr lang="en-US" sz="2693">
                <a:solidFill>
                  <a:srgbClr val="FFFFFF"/>
                </a:solidFill>
                <a:latin typeface="Open Sauce Bold"/>
              </a:rPr>
              <a:t>Policy Implementation</a:t>
            </a:r>
            <a:r>
              <a:rPr lang="en-US" sz="2693">
                <a:solidFill>
                  <a:srgbClr val="FFFFFF"/>
                </a:solidFill>
                <a:latin typeface="Open Sauce Light"/>
              </a:rPr>
              <a:t>: Advocate for policies that address economic disparities, potentially reducing stressors contributing to mental health issues.</a:t>
            </a:r>
          </a:p>
          <a:p>
            <a:pPr>
              <a:lnSpc>
                <a:spcPts val="3960"/>
              </a:lnSpc>
            </a:pPr>
          </a:p>
          <a:p>
            <a:pPr marL="581615" indent="-290808" lvl="1">
              <a:lnSpc>
                <a:spcPts val="3960"/>
              </a:lnSpc>
              <a:buFont typeface="Arial"/>
              <a:buChar char="•"/>
            </a:pPr>
            <a:r>
              <a:rPr lang="en-US" sz="2693">
                <a:solidFill>
                  <a:srgbClr val="FFFFFF"/>
                </a:solidFill>
                <a:latin typeface="Open Sauce Bold"/>
              </a:rPr>
              <a:t>Public Awareness Campaigns</a:t>
            </a:r>
            <a:r>
              <a:rPr lang="en-US" sz="2693">
                <a:solidFill>
                  <a:srgbClr val="FFFFFF"/>
                </a:solidFill>
                <a:latin typeface="Open Sauce Light"/>
              </a:rPr>
              <a:t>: Promote awareness and education on mental health to destigmatize seeking help.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2984685" y="1184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2575422"/>
            </a:xfrm>
            <a:custGeom>
              <a:avLst/>
              <a:gdLst/>
              <a:ahLst/>
              <a:cxnLst/>
              <a:rect r="r" b="b" t="t" l="l"/>
              <a:pathLst>
                <a:path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968341" y="915105"/>
            <a:ext cx="9162868" cy="111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spc="127">
                <a:solidFill>
                  <a:srgbClr val="FFFFFF"/>
                </a:solidFill>
                <a:latin typeface="Open Sauce Bold"/>
              </a:rPr>
              <a:t>FUTURE RESEARCH DIRECTIONS</a:t>
            </a:r>
          </a:p>
          <a:p>
            <a:pPr algn="ctr">
              <a:lnSpc>
                <a:spcPts val="43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2519477"/>
            <a:ext cx="8811550" cy="3118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528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 Bold"/>
              </a:rPr>
              <a:t>Cross-Cultural Analyses</a:t>
            </a:r>
            <a:r>
              <a:rPr lang="en-US" sz="2400">
                <a:solidFill>
                  <a:srgbClr val="FFFFFF"/>
                </a:solidFill>
                <a:latin typeface="Open Sauce Light"/>
              </a:rPr>
              <a:t>: Further research into cultural factors influencing the methods and prevalence of suicide.</a:t>
            </a:r>
          </a:p>
          <a:p>
            <a:pPr>
              <a:lnSpc>
                <a:spcPts val="3528"/>
              </a:lnSpc>
            </a:pPr>
          </a:p>
          <a:p>
            <a:pPr marL="518160" indent="-259080" lvl="1">
              <a:lnSpc>
                <a:spcPts val="3528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 Bold"/>
              </a:rPr>
              <a:t>Impact of Digital Media</a:t>
            </a:r>
            <a:r>
              <a:rPr lang="en-US" sz="2400">
                <a:solidFill>
                  <a:srgbClr val="FFFFFF"/>
                </a:solidFill>
                <a:latin typeface="Open Sauce Light"/>
              </a:rPr>
              <a:t>: Explore how digital media consumption affects mental health across different age groups.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2984685" y="1184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2575422"/>
            </a:xfrm>
            <a:custGeom>
              <a:avLst/>
              <a:gdLst/>
              <a:ahLst/>
              <a:cxnLst/>
              <a:rect r="r" b="b" t="t" l="l"/>
              <a:pathLst>
                <a:path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960303" y="4709954"/>
            <a:ext cx="9162868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spc="127">
                <a:solidFill>
                  <a:srgbClr val="FFFFFF"/>
                </a:solidFill>
                <a:latin typeface="Open Sauce Bold"/>
              </a:rPr>
              <a:t>THANK YOU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2984685" y="1184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2575422"/>
            </a:xfrm>
            <a:custGeom>
              <a:avLst/>
              <a:gdLst/>
              <a:ahLst/>
              <a:cxnLst/>
              <a:rect r="r" b="b" t="t" l="l"/>
              <a:pathLst>
                <a:path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975611" y="4603750"/>
            <a:ext cx="9162868" cy="111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spc="127">
                <a:solidFill>
                  <a:srgbClr val="FFFFFF"/>
                </a:solidFill>
                <a:latin typeface="Open Sauce Bold"/>
              </a:rPr>
              <a:t>QUESTIONS &amp; ANSWERS</a:t>
            </a:r>
          </a:p>
          <a:p>
            <a:pPr algn="ctr">
              <a:lnSpc>
                <a:spcPts val="439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2984685" y="1184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2575422"/>
            </a:xfrm>
            <a:custGeom>
              <a:avLst/>
              <a:gdLst/>
              <a:ahLst/>
              <a:cxnLst/>
              <a:rect r="r" b="b" t="t" l="l"/>
              <a:pathLst>
                <a:path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340883" y="3807896"/>
            <a:ext cx="3333827" cy="2276711"/>
          </a:xfrm>
          <a:custGeom>
            <a:avLst/>
            <a:gdLst/>
            <a:ahLst/>
            <a:cxnLst/>
            <a:rect r="r" b="b" t="t" l="l"/>
            <a:pathLst>
              <a:path h="2276711" w="3333827">
                <a:moveTo>
                  <a:pt x="0" y="0"/>
                </a:moveTo>
                <a:lnTo>
                  <a:pt x="3333827" y="0"/>
                </a:lnTo>
                <a:lnTo>
                  <a:pt x="3333827" y="2276710"/>
                </a:lnTo>
                <a:lnTo>
                  <a:pt x="0" y="2276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39" t="0" r="-1639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 flipV="true">
            <a:off x="8811899" y="2536584"/>
            <a:ext cx="10094775" cy="2461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340883" y="6676806"/>
            <a:ext cx="3333827" cy="2383378"/>
          </a:xfrm>
          <a:custGeom>
            <a:avLst/>
            <a:gdLst/>
            <a:ahLst/>
            <a:cxnLst/>
            <a:rect r="r" b="b" t="t" l="l"/>
            <a:pathLst>
              <a:path h="2383378" w="3333827">
                <a:moveTo>
                  <a:pt x="0" y="0"/>
                </a:moveTo>
                <a:lnTo>
                  <a:pt x="3333827" y="0"/>
                </a:lnTo>
                <a:lnTo>
                  <a:pt x="3333827" y="2383378"/>
                </a:lnTo>
                <a:lnTo>
                  <a:pt x="0" y="23833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982" t="0" r="-698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38781" y="3807896"/>
            <a:ext cx="3020519" cy="2344446"/>
          </a:xfrm>
          <a:custGeom>
            <a:avLst/>
            <a:gdLst/>
            <a:ahLst/>
            <a:cxnLst/>
            <a:rect r="r" b="b" t="t" l="l"/>
            <a:pathLst>
              <a:path h="2344446" w="3020519">
                <a:moveTo>
                  <a:pt x="0" y="0"/>
                </a:moveTo>
                <a:lnTo>
                  <a:pt x="3020519" y="0"/>
                </a:lnTo>
                <a:lnTo>
                  <a:pt x="3020519" y="2344446"/>
                </a:lnTo>
                <a:lnTo>
                  <a:pt x="0" y="23444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8781" y="6676806"/>
            <a:ext cx="3020519" cy="2383378"/>
          </a:xfrm>
          <a:custGeom>
            <a:avLst/>
            <a:gdLst/>
            <a:ahLst/>
            <a:cxnLst/>
            <a:rect r="r" b="b" t="t" l="l"/>
            <a:pathLst>
              <a:path h="2383378" w="3020519">
                <a:moveTo>
                  <a:pt x="0" y="0"/>
                </a:moveTo>
                <a:lnTo>
                  <a:pt x="3020519" y="0"/>
                </a:lnTo>
                <a:lnTo>
                  <a:pt x="3020519" y="2383378"/>
                </a:lnTo>
                <a:lnTo>
                  <a:pt x="0" y="23833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940" r="0" b="-594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144000" y="463550"/>
            <a:ext cx="8290307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99"/>
              </a:lnSpc>
            </a:pPr>
            <a:r>
              <a:rPr lang="en-US" sz="3999" spc="127">
                <a:solidFill>
                  <a:srgbClr val="FFFFFF"/>
                </a:solidFill>
                <a:latin typeface="Open Sauce Bold"/>
              </a:rPr>
              <a:t>PROJECT METHODOLOGY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1741" y="1028700"/>
            <a:ext cx="17884519" cy="9054038"/>
          </a:xfrm>
          <a:custGeom>
            <a:avLst/>
            <a:gdLst/>
            <a:ahLst/>
            <a:cxnLst/>
            <a:rect r="r" b="b" t="t" l="l"/>
            <a:pathLst>
              <a:path h="9054038" w="17884519">
                <a:moveTo>
                  <a:pt x="0" y="0"/>
                </a:moveTo>
                <a:lnTo>
                  <a:pt x="17884518" y="0"/>
                </a:lnTo>
                <a:lnTo>
                  <a:pt x="17884518" y="9054038"/>
                </a:lnTo>
                <a:lnTo>
                  <a:pt x="0" y="9054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229" r="-1120" b="-18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86342" y="25844"/>
            <a:ext cx="12256034" cy="909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6"/>
              </a:lnSpc>
            </a:pPr>
            <a:r>
              <a:rPr lang="en-US" sz="5615" spc="179">
                <a:solidFill>
                  <a:srgbClr val="FFFFFF"/>
                </a:solidFill>
                <a:latin typeface="Calibri (MS) Bold"/>
              </a:rPr>
              <a:t>WORLDWIDE SUICIDE ANALYSIS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740" y="1028700"/>
            <a:ext cx="17988520" cy="9138457"/>
          </a:xfrm>
          <a:custGeom>
            <a:avLst/>
            <a:gdLst/>
            <a:ahLst/>
            <a:cxnLst/>
            <a:rect r="r" b="b" t="t" l="l"/>
            <a:pathLst>
              <a:path h="9138457" w="17988520">
                <a:moveTo>
                  <a:pt x="0" y="0"/>
                </a:moveTo>
                <a:lnTo>
                  <a:pt x="17988520" y="0"/>
                </a:lnTo>
                <a:lnTo>
                  <a:pt x="17988520" y="9138457"/>
                </a:lnTo>
                <a:lnTo>
                  <a:pt x="0" y="9138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1977" y="6794"/>
            <a:ext cx="17911164" cy="866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5199" spc="166">
                <a:solidFill>
                  <a:srgbClr val="FFFFFF"/>
                </a:solidFill>
                <a:latin typeface="Calibri (MS) Bold"/>
              </a:rPr>
              <a:t>GENDER DYNAMICS AND AGE GROUPS IN SUICIDAL TRENDS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1977" y="1353905"/>
            <a:ext cx="17911164" cy="866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19"/>
              </a:lnSpc>
            </a:pPr>
            <a:r>
              <a:rPr lang="en-US" sz="5199" spc="166">
                <a:solidFill>
                  <a:srgbClr val="FFFFFF"/>
                </a:solidFill>
                <a:latin typeface="Calibri (MS) Bold"/>
              </a:rPr>
              <a:t>INSIGHTS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1977" y="2494657"/>
            <a:ext cx="17646406" cy="5334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9399" indent="-329699" lvl="1">
              <a:lnSpc>
                <a:spcPts val="4520"/>
              </a:lnSpc>
              <a:buFont typeface="Arial"/>
              <a:buChar char="•"/>
            </a:pPr>
            <a:r>
              <a:rPr lang="en-US" sz="3054" spc="97">
                <a:solidFill>
                  <a:srgbClr val="FFFFFF"/>
                </a:solidFill>
                <a:latin typeface="Calibri (MS) Bold"/>
              </a:rPr>
              <a:t>Firearms are the primary method of suicide in the U.S, while poisoning is prevalent in the Western Pacific and South-East Asia.</a:t>
            </a:r>
          </a:p>
          <a:p>
            <a:pPr algn="just" marL="659399" indent="-329699" lvl="1">
              <a:lnSpc>
                <a:spcPts val="4520"/>
              </a:lnSpc>
              <a:buFont typeface="Arial"/>
              <a:buChar char="•"/>
            </a:pPr>
            <a:r>
              <a:rPr lang="en-US" sz="3054" spc="97">
                <a:solidFill>
                  <a:srgbClr val="FFFFFF"/>
                </a:solidFill>
                <a:latin typeface="Calibri (MS) Bold"/>
              </a:rPr>
              <a:t>Asia has the highest suicide rates globally, followed by Europe and North America.</a:t>
            </a:r>
          </a:p>
          <a:p>
            <a:pPr algn="just" marL="659399" indent="-329699" lvl="1">
              <a:lnSpc>
                <a:spcPts val="4520"/>
              </a:lnSpc>
              <a:buFont typeface="Arial"/>
              <a:buChar char="•"/>
            </a:pPr>
            <a:r>
              <a:rPr lang="en-US" sz="3054" spc="97">
                <a:solidFill>
                  <a:srgbClr val="FFFFFF"/>
                </a:solidFill>
                <a:latin typeface="Calibri (MS) Bold"/>
              </a:rPr>
              <a:t>Men, particularly in India and China, exhibit higher suicide rates compared to women in the top five countries.</a:t>
            </a:r>
          </a:p>
          <a:p>
            <a:pPr algn="just" marL="659399" indent="-329699" lvl="1">
              <a:lnSpc>
                <a:spcPts val="4520"/>
              </a:lnSpc>
              <a:buFont typeface="Arial"/>
              <a:buChar char="•"/>
            </a:pPr>
            <a:r>
              <a:rPr lang="en-US" sz="3054" spc="97">
                <a:solidFill>
                  <a:srgbClr val="FFFFFF"/>
                </a:solidFill>
                <a:latin typeface="Calibri (MS) Bold"/>
              </a:rPr>
              <a:t>The 50-69 age group demonstrates the highest rates of suicide, with the younger (15-49) and older (70+) groups following.</a:t>
            </a:r>
          </a:p>
          <a:p>
            <a:pPr algn="just" marL="659399" indent="-329699" lvl="1">
              <a:lnSpc>
                <a:spcPts val="4520"/>
              </a:lnSpc>
              <a:buFont typeface="Arial"/>
              <a:buChar char="•"/>
            </a:pPr>
            <a:r>
              <a:rPr lang="en-US" sz="3054" spc="97">
                <a:solidFill>
                  <a:srgbClr val="FFFFFF"/>
                </a:solidFill>
                <a:latin typeface="Calibri (MS) Bold"/>
              </a:rPr>
              <a:t>Male suicide rates consistently double those of females, a trend observed up to 2019 and likely continuing.</a:t>
            </a:r>
          </a:p>
          <a:p>
            <a:pPr algn="just">
              <a:lnSpc>
                <a:spcPts val="102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69413" y="1189684"/>
            <a:ext cx="13105427" cy="8748524"/>
          </a:xfrm>
          <a:custGeom>
            <a:avLst/>
            <a:gdLst/>
            <a:ahLst/>
            <a:cxnLst/>
            <a:rect r="r" b="b" t="t" l="l"/>
            <a:pathLst>
              <a:path h="8748524" w="13105427">
                <a:moveTo>
                  <a:pt x="0" y="0"/>
                </a:moveTo>
                <a:lnTo>
                  <a:pt x="13105427" y="0"/>
                </a:lnTo>
                <a:lnTo>
                  <a:pt x="13105427" y="8748524"/>
                </a:lnTo>
                <a:lnTo>
                  <a:pt x="0" y="8748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97090"/>
            <a:ext cx="18560535" cy="663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4145" spc="132">
                <a:solidFill>
                  <a:srgbClr val="FFFFFF"/>
                </a:solidFill>
                <a:latin typeface="Calibri (MS) Bold"/>
              </a:rPr>
              <a:t>COMPARATIVE ANALYSIS OF SLEEP PROBLEMS ACROSS DIFFERENT COUNTRIES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1977" y="1353905"/>
            <a:ext cx="17911164" cy="866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19"/>
              </a:lnSpc>
            </a:pPr>
            <a:r>
              <a:rPr lang="en-US" sz="5199" spc="166">
                <a:solidFill>
                  <a:srgbClr val="FFFFFF"/>
                </a:solidFill>
                <a:latin typeface="Calibri (MS) Bold"/>
              </a:rPr>
              <a:t>INSIGHTS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1977" y="2494657"/>
            <a:ext cx="17646406" cy="1751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9399" indent="-329699" lvl="1">
              <a:lnSpc>
                <a:spcPts val="4520"/>
              </a:lnSpc>
              <a:buFont typeface="Arial"/>
              <a:buChar char="•"/>
            </a:pPr>
            <a:r>
              <a:rPr lang="en-US" sz="3054" spc="97">
                <a:solidFill>
                  <a:srgbClr val="FFFFFF"/>
                </a:solidFill>
                <a:latin typeface="Calibri (MS) Bold"/>
              </a:rPr>
              <a:t>Most countries show a higher incidence of people reporting sleep problems 'Sometimes', indicating that occasional sleep issues are relatively common globally.</a:t>
            </a:r>
          </a:p>
          <a:p>
            <a:pPr algn="just" marL="659399" indent="-329699" lvl="1">
              <a:lnSpc>
                <a:spcPts val="4520"/>
              </a:lnSpc>
              <a:buFont typeface="Arial"/>
              <a:buChar char="•"/>
            </a:pPr>
            <a:r>
              <a:rPr lang="en-US" sz="3054" spc="97">
                <a:solidFill>
                  <a:srgbClr val="FFFFFF"/>
                </a:solidFill>
                <a:latin typeface="Calibri (MS) Bold"/>
              </a:rPr>
              <a:t>The categories 'Rarely' and 'Often' have a more uniform distribution across countries.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DAGCvAmyqKE</dc:identifier>
  <dcterms:modified xsi:type="dcterms:W3CDTF">2011-08-01T06:04:30Z</dcterms:modified>
  <cp:revision>1</cp:revision>
  <dc:title>Analyzing Global Mental Health and Suicide Rate</dc:title>
</cp:coreProperties>
</file>